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4" d="100"/>
          <a:sy n="74" d="100"/>
        </p:scale>
        <p:origin x="37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AB0BF-9302-6E59-8CB9-87F2578825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794DE0-CF01-1297-0CE9-5046B724D4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EF70BDE-D52C-10B4-3DC5-B24D7411D758}"/>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5" name="Footer Placeholder 4">
            <a:extLst>
              <a:ext uri="{FF2B5EF4-FFF2-40B4-BE49-F238E27FC236}">
                <a16:creationId xmlns:a16="http://schemas.microsoft.com/office/drawing/2014/main" id="{193FDF95-1B3D-1728-3BEA-2D3C92A1BE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2FE5FF-4918-F73E-CA24-E9D1BFE22409}"/>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28068351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3C43F-D930-255A-826E-FB8F45D4968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6E786D-1F1D-CF8E-435B-41922FA4A6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FC04F6-A25B-11B3-3A65-4FC98E985BF3}"/>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5" name="Footer Placeholder 4">
            <a:extLst>
              <a:ext uri="{FF2B5EF4-FFF2-40B4-BE49-F238E27FC236}">
                <a16:creationId xmlns:a16="http://schemas.microsoft.com/office/drawing/2014/main" id="{CAE80C23-5812-960A-FEC3-8D7529AB8D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67D7E7-9194-09C6-6B86-6A637B6A15BE}"/>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15401276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55B81F-F179-059A-98F4-A037552EF74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26F7BB-892D-8529-0096-D41E281317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396C77-B584-370E-E98A-57B5BDD5CFFC}"/>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5" name="Footer Placeholder 4">
            <a:extLst>
              <a:ext uri="{FF2B5EF4-FFF2-40B4-BE49-F238E27FC236}">
                <a16:creationId xmlns:a16="http://schemas.microsoft.com/office/drawing/2014/main" id="{89257ECD-C14C-0869-F506-9A66A43E3B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6A9F38-F398-631F-EBD3-A6E149DB4BB3}"/>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3828536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A8DE1-9C08-B406-E937-CB78A00458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882AE8-38D0-1C41-EA21-AFDA7328F8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E3FC57-F3C2-C062-9674-F6F9A01C7438}"/>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5" name="Footer Placeholder 4">
            <a:extLst>
              <a:ext uri="{FF2B5EF4-FFF2-40B4-BE49-F238E27FC236}">
                <a16:creationId xmlns:a16="http://schemas.microsoft.com/office/drawing/2014/main" id="{DF59108F-3269-F98E-A6E0-CE50A32B32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40E739-EFA0-BD91-55C9-8EDF7772D661}"/>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2310423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A1368-F7DF-AA7F-EC6C-1F5719EB51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185FD4-9A29-E818-E35C-613BE4547D6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B22336-C519-102E-904D-BCD066EFB661}"/>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5" name="Footer Placeholder 4">
            <a:extLst>
              <a:ext uri="{FF2B5EF4-FFF2-40B4-BE49-F238E27FC236}">
                <a16:creationId xmlns:a16="http://schemas.microsoft.com/office/drawing/2014/main" id="{4385245A-FC7F-80BE-66CD-92881E695E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1C5D0B-1CF6-5891-5EA3-AC1DA56BEE17}"/>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4109661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0DD55-FFEA-27FD-5504-34B2DF03B7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76A18B-2B10-E592-B80C-08CEAA7E1D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B52B646-252C-17B6-4C6A-36D6DEF05C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C05FD7-7968-2F9A-55D2-61B8170A5925}"/>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6" name="Footer Placeholder 5">
            <a:extLst>
              <a:ext uri="{FF2B5EF4-FFF2-40B4-BE49-F238E27FC236}">
                <a16:creationId xmlns:a16="http://schemas.microsoft.com/office/drawing/2014/main" id="{3891ABD3-1DC4-D30A-9388-84B6E9EDF4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3D546D-32A8-5558-A0B3-6DACC6B7BCC6}"/>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766911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3B29B-93CC-B6F1-709B-8C0A4B360AF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AE2E3D7-944E-685F-102A-3F65EDC8E5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A47F68-C42A-C445-1555-292391AF41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C04954-1705-D30B-8435-F7686766A1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B99C0F-2884-EB27-1F9F-F823128C92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A94320-E231-9239-014C-2C2DEE18658F}"/>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8" name="Footer Placeholder 7">
            <a:extLst>
              <a:ext uri="{FF2B5EF4-FFF2-40B4-BE49-F238E27FC236}">
                <a16:creationId xmlns:a16="http://schemas.microsoft.com/office/drawing/2014/main" id="{22281B61-6C4B-7250-F01E-CDC16B2DFA0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153A1B-1977-7B6C-40F4-D3D9869A1430}"/>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21480123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FE067-9B80-CCD5-FA27-EFDBCB2076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5068D7-6CA1-9C97-58A2-6B2E5A13E271}"/>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4" name="Footer Placeholder 3">
            <a:extLst>
              <a:ext uri="{FF2B5EF4-FFF2-40B4-BE49-F238E27FC236}">
                <a16:creationId xmlns:a16="http://schemas.microsoft.com/office/drawing/2014/main" id="{4D9DB303-B1AA-B1FD-F5C1-0D2F887C11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C6532B-B5FD-F8CD-EB0F-A58086369477}"/>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7221800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3F5775-52D6-83D7-6E45-863675150A1C}"/>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3" name="Footer Placeholder 2">
            <a:extLst>
              <a:ext uri="{FF2B5EF4-FFF2-40B4-BE49-F238E27FC236}">
                <a16:creationId xmlns:a16="http://schemas.microsoft.com/office/drawing/2014/main" id="{D8D8A47C-3408-31E9-9EF2-F49C7DD2D5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613BE6-1351-106B-9DA5-D5713D965839}"/>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1156779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23A64-EE62-99BB-C7B6-49A6228C61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B91A50-4496-F566-CF2C-288BA7280F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61EEE2-9810-04F0-3AD9-90B2482E87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3F833D-0168-BB18-9D7A-C90D4ABD813D}"/>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6" name="Footer Placeholder 5">
            <a:extLst>
              <a:ext uri="{FF2B5EF4-FFF2-40B4-BE49-F238E27FC236}">
                <a16:creationId xmlns:a16="http://schemas.microsoft.com/office/drawing/2014/main" id="{47B2194A-68F4-AA0C-BF37-27F156A492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FA1BDB-2DD3-C73C-ACA9-F3A30D85034D}"/>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145219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26FDD-693D-6BD1-B750-D46D8A515E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0422D76-8B3A-6884-085B-6747A39257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6017D04-3A7C-3053-7E82-7C81EC8CA6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FDD906-7570-D6CD-34F8-979A1B8E3F91}"/>
              </a:ext>
            </a:extLst>
          </p:cNvPr>
          <p:cNvSpPr>
            <a:spLocks noGrp="1"/>
          </p:cNvSpPr>
          <p:nvPr>
            <p:ph type="dt" sz="half" idx="10"/>
          </p:nvPr>
        </p:nvSpPr>
        <p:spPr/>
        <p:txBody>
          <a:bodyPr/>
          <a:lstStyle/>
          <a:p>
            <a:fld id="{09F73EBE-C95E-46BA-9B69-DAB55C3558EF}" type="datetimeFigureOut">
              <a:rPr lang="en-US" smtClean="0"/>
              <a:t>11/14/2023</a:t>
            </a:fld>
            <a:endParaRPr lang="en-US"/>
          </a:p>
        </p:txBody>
      </p:sp>
      <p:sp>
        <p:nvSpPr>
          <p:cNvPr id="6" name="Footer Placeholder 5">
            <a:extLst>
              <a:ext uri="{FF2B5EF4-FFF2-40B4-BE49-F238E27FC236}">
                <a16:creationId xmlns:a16="http://schemas.microsoft.com/office/drawing/2014/main" id="{8ABE9A43-84D3-D3D4-A2AA-6E7CDBC3A8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0C6E8C-6898-73E6-56FF-AD193123B3CF}"/>
              </a:ext>
            </a:extLst>
          </p:cNvPr>
          <p:cNvSpPr>
            <a:spLocks noGrp="1"/>
          </p:cNvSpPr>
          <p:nvPr>
            <p:ph type="sldNum" sz="quarter" idx="12"/>
          </p:nvPr>
        </p:nvSpPr>
        <p:spPr/>
        <p:txBody>
          <a:bodyPr/>
          <a:lstStyle/>
          <a:p>
            <a:fld id="{7904E5B9-A5B3-4614-B368-152323A581D0}" type="slidenum">
              <a:rPr lang="en-US" smtClean="0"/>
              <a:t>‹#›</a:t>
            </a:fld>
            <a:endParaRPr lang="en-US"/>
          </a:p>
        </p:txBody>
      </p:sp>
    </p:spTree>
    <p:extLst>
      <p:ext uri="{BB962C8B-B14F-4D97-AF65-F5344CB8AC3E}">
        <p14:creationId xmlns:p14="http://schemas.microsoft.com/office/powerpoint/2010/main" val="3985136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ADBFBA-6451-5030-FABB-38FCAB4E45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DB60BB-8C96-55CB-F9B1-98779F7323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EC45D8-69F7-817D-B976-29EBC455E4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F73EBE-C95E-46BA-9B69-DAB55C3558EF}" type="datetimeFigureOut">
              <a:rPr lang="en-US" smtClean="0"/>
              <a:t>11/14/2023</a:t>
            </a:fld>
            <a:endParaRPr lang="en-US"/>
          </a:p>
        </p:txBody>
      </p:sp>
      <p:sp>
        <p:nvSpPr>
          <p:cNvPr id="5" name="Footer Placeholder 4">
            <a:extLst>
              <a:ext uri="{FF2B5EF4-FFF2-40B4-BE49-F238E27FC236}">
                <a16:creationId xmlns:a16="http://schemas.microsoft.com/office/drawing/2014/main" id="{D2231A3B-D75D-830B-8523-BD218BD1A1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145094E-FA7C-6562-B1CB-7A5D38BB33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04E5B9-A5B3-4614-B368-152323A581D0}" type="slidenum">
              <a:rPr lang="en-US" smtClean="0"/>
              <a:t>‹#›</a:t>
            </a:fld>
            <a:endParaRPr lang="en-US"/>
          </a:p>
        </p:txBody>
      </p:sp>
    </p:spTree>
    <p:extLst>
      <p:ext uri="{BB962C8B-B14F-4D97-AF65-F5344CB8AC3E}">
        <p14:creationId xmlns:p14="http://schemas.microsoft.com/office/powerpoint/2010/main" val="378382134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doi.org/10.3390/jcp2010007"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AD5C9-E43C-E328-1A1E-11B5E1DE6B72}"/>
              </a:ext>
            </a:extLst>
          </p:cNvPr>
          <p:cNvSpPr>
            <a:spLocks noGrp="1"/>
          </p:cNvSpPr>
          <p:nvPr>
            <p:ph type="ctrTitle"/>
          </p:nvPr>
        </p:nvSpPr>
        <p:spPr/>
        <p:txBody>
          <a:bodyPr>
            <a:normAutofit/>
          </a:bodyPr>
          <a:lstStyle/>
          <a:p>
            <a:r>
              <a:rPr lang="en-US" sz="7200" b="1" dirty="0">
                <a:latin typeface="+mn-lt"/>
              </a:rPr>
              <a:t>Deepfake Detection</a:t>
            </a:r>
          </a:p>
        </p:txBody>
      </p:sp>
      <p:sp>
        <p:nvSpPr>
          <p:cNvPr id="3" name="Subtitle 2">
            <a:extLst>
              <a:ext uri="{FF2B5EF4-FFF2-40B4-BE49-F238E27FC236}">
                <a16:creationId xmlns:a16="http://schemas.microsoft.com/office/drawing/2014/main" id="{CE855BB4-8B81-1626-E2C2-3E92B06723CB}"/>
              </a:ext>
            </a:extLst>
          </p:cNvPr>
          <p:cNvSpPr>
            <a:spLocks noGrp="1"/>
          </p:cNvSpPr>
          <p:nvPr>
            <p:ph type="subTitle" idx="1"/>
          </p:nvPr>
        </p:nvSpPr>
        <p:spPr/>
        <p:txBody>
          <a:bodyPr/>
          <a:lstStyle/>
          <a:p>
            <a:pPr algn="r"/>
            <a:r>
              <a:rPr lang="en-US" dirty="0"/>
              <a:t>-Sahiti Lakkoju</a:t>
            </a:r>
          </a:p>
          <a:p>
            <a:pPr algn="r"/>
            <a:r>
              <a:rPr lang="en-US" dirty="0"/>
              <a:t>-21WU0101028</a:t>
            </a:r>
          </a:p>
        </p:txBody>
      </p:sp>
    </p:spTree>
    <p:extLst>
      <p:ext uri="{BB962C8B-B14F-4D97-AF65-F5344CB8AC3E}">
        <p14:creationId xmlns:p14="http://schemas.microsoft.com/office/powerpoint/2010/main" val="2525916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FA495-AF3F-F3BB-AB75-2566195819FE}"/>
              </a:ext>
            </a:extLst>
          </p:cNvPr>
          <p:cNvSpPr>
            <a:spLocks noGrp="1"/>
          </p:cNvSpPr>
          <p:nvPr>
            <p:ph type="title"/>
          </p:nvPr>
        </p:nvSpPr>
        <p:spPr/>
        <p:txBody>
          <a:bodyPr/>
          <a:lstStyle/>
          <a:p>
            <a:r>
              <a:rPr lang="en-US" dirty="0"/>
              <a:t>Dataset Exploration</a:t>
            </a:r>
          </a:p>
        </p:txBody>
      </p:sp>
      <p:sp>
        <p:nvSpPr>
          <p:cNvPr id="3" name="Content Placeholder 2">
            <a:extLst>
              <a:ext uri="{FF2B5EF4-FFF2-40B4-BE49-F238E27FC236}">
                <a16:creationId xmlns:a16="http://schemas.microsoft.com/office/drawing/2014/main" id="{1B96FB35-7F0B-F972-3903-F6E615F6D82B}"/>
              </a:ext>
            </a:extLst>
          </p:cNvPr>
          <p:cNvSpPr>
            <a:spLocks noGrp="1"/>
          </p:cNvSpPr>
          <p:nvPr>
            <p:ph idx="1"/>
          </p:nvPr>
        </p:nvSpPr>
        <p:spPr/>
        <p:txBody>
          <a:bodyPr/>
          <a:lstStyle/>
          <a:p>
            <a:r>
              <a:rPr lang="en-US" dirty="0"/>
              <a:t>This project involved working with the Deepfake sourced from the Kaggle domain. This dataset comprises 800 videos in the ‘.mp4' format, frames are extracted from the videos, each with dimensions of 128 x 128 pixels, distributed across 2 distinct classes.</a:t>
            </a:r>
          </a:p>
          <a:p>
            <a:pPr marL="0" indent="0">
              <a:buNone/>
            </a:pPr>
            <a:r>
              <a:rPr lang="en-US" dirty="0"/>
              <a:t>	Class: Deepfake                                               Class: Real</a:t>
            </a:r>
          </a:p>
          <a:p>
            <a:pPr marL="0" indent="0">
              <a:buNone/>
            </a:pPr>
            <a:r>
              <a:rPr lang="en-US" dirty="0"/>
              <a:t>	</a:t>
            </a:r>
          </a:p>
        </p:txBody>
      </p:sp>
      <p:pic>
        <p:nvPicPr>
          <p:cNvPr id="4" name="ahjnxtiamx">
            <a:hlinkClick r:id="" action="ppaction://media"/>
            <a:extLst>
              <a:ext uri="{FF2B5EF4-FFF2-40B4-BE49-F238E27FC236}">
                <a16:creationId xmlns:a16="http://schemas.microsoft.com/office/drawing/2014/main" id="{D8D3A275-129F-4190-D387-65EF65083FD3}"/>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148293" y="4099754"/>
            <a:ext cx="3932704" cy="2212146"/>
          </a:xfrm>
          <a:prstGeom prst="rect">
            <a:avLst/>
          </a:prstGeom>
        </p:spPr>
      </p:pic>
      <p:pic>
        <p:nvPicPr>
          <p:cNvPr id="5" name="dxgnpnowgk">
            <a:hlinkClick r:id="" action="ppaction://media"/>
            <a:extLst>
              <a:ext uri="{FF2B5EF4-FFF2-40B4-BE49-F238E27FC236}">
                <a16:creationId xmlns:a16="http://schemas.microsoft.com/office/drawing/2014/main" id="{8E6C9D39-36DA-31F5-550E-CC65BA44A80C}"/>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977471" y="4099754"/>
            <a:ext cx="3932704" cy="2212146"/>
          </a:xfrm>
          <a:prstGeom prst="rect">
            <a:avLst/>
          </a:prstGeom>
        </p:spPr>
      </p:pic>
    </p:spTree>
    <p:extLst>
      <p:ext uri="{BB962C8B-B14F-4D97-AF65-F5344CB8AC3E}">
        <p14:creationId xmlns:p14="http://schemas.microsoft.com/office/powerpoint/2010/main" val="3394400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23"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02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FA495-AF3F-F3BB-AB75-2566195819FE}"/>
              </a:ext>
            </a:extLst>
          </p:cNvPr>
          <p:cNvSpPr>
            <a:spLocks noGrp="1"/>
          </p:cNvSpPr>
          <p:nvPr>
            <p:ph type="title"/>
          </p:nvPr>
        </p:nvSpPr>
        <p:spPr/>
        <p:txBody>
          <a:bodyPr/>
          <a:lstStyle/>
          <a:p>
            <a:r>
              <a:rPr lang="en-US" b="1" dirty="0"/>
              <a:t>Implementation Results:</a:t>
            </a:r>
          </a:p>
        </p:txBody>
      </p:sp>
      <p:graphicFrame>
        <p:nvGraphicFramePr>
          <p:cNvPr id="6" name="Content Placeholder 5">
            <a:extLst>
              <a:ext uri="{FF2B5EF4-FFF2-40B4-BE49-F238E27FC236}">
                <a16:creationId xmlns:a16="http://schemas.microsoft.com/office/drawing/2014/main" id="{CA53AAB7-0192-8793-AEE7-2C252A793366}"/>
              </a:ext>
            </a:extLst>
          </p:cNvPr>
          <p:cNvGraphicFramePr>
            <a:graphicFrameLocks noGrp="1"/>
          </p:cNvGraphicFramePr>
          <p:nvPr>
            <p:ph idx="1"/>
            <p:extLst>
              <p:ext uri="{D42A27DB-BD31-4B8C-83A1-F6EECF244321}">
                <p14:modId xmlns:p14="http://schemas.microsoft.com/office/powerpoint/2010/main" val="3950970629"/>
              </p:ext>
            </p:extLst>
          </p:nvPr>
        </p:nvGraphicFramePr>
        <p:xfrm>
          <a:off x="838200" y="2876418"/>
          <a:ext cx="10515600" cy="2441263"/>
        </p:xfrm>
        <a:graphic>
          <a:graphicData uri="http://schemas.openxmlformats.org/drawingml/2006/table">
            <a:tbl>
              <a:tblPr firstRow="1" bandRow="1">
                <a:tableStyleId>{5C22544A-7EE6-4342-B048-85BDC9FD1C3A}</a:tableStyleId>
              </a:tblPr>
              <a:tblGrid>
                <a:gridCol w="919079">
                  <a:extLst>
                    <a:ext uri="{9D8B030D-6E8A-4147-A177-3AD203B41FA5}">
                      <a16:colId xmlns:a16="http://schemas.microsoft.com/office/drawing/2014/main" val="370734448"/>
                    </a:ext>
                  </a:extLst>
                </a:gridCol>
                <a:gridCol w="2586121">
                  <a:extLst>
                    <a:ext uri="{9D8B030D-6E8A-4147-A177-3AD203B41FA5}">
                      <a16:colId xmlns:a16="http://schemas.microsoft.com/office/drawing/2014/main" val="1799693155"/>
                    </a:ext>
                  </a:extLst>
                </a:gridCol>
                <a:gridCol w="1752600">
                  <a:extLst>
                    <a:ext uri="{9D8B030D-6E8A-4147-A177-3AD203B41FA5}">
                      <a16:colId xmlns:a16="http://schemas.microsoft.com/office/drawing/2014/main" val="3458024919"/>
                    </a:ext>
                  </a:extLst>
                </a:gridCol>
                <a:gridCol w="1752600">
                  <a:extLst>
                    <a:ext uri="{9D8B030D-6E8A-4147-A177-3AD203B41FA5}">
                      <a16:colId xmlns:a16="http://schemas.microsoft.com/office/drawing/2014/main" val="3065529739"/>
                    </a:ext>
                  </a:extLst>
                </a:gridCol>
                <a:gridCol w="1752600">
                  <a:extLst>
                    <a:ext uri="{9D8B030D-6E8A-4147-A177-3AD203B41FA5}">
                      <a16:colId xmlns:a16="http://schemas.microsoft.com/office/drawing/2014/main" val="3002140235"/>
                    </a:ext>
                  </a:extLst>
                </a:gridCol>
                <a:gridCol w="1752600">
                  <a:extLst>
                    <a:ext uri="{9D8B030D-6E8A-4147-A177-3AD203B41FA5}">
                      <a16:colId xmlns:a16="http://schemas.microsoft.com/office/drawing/2014/main" val="2167416304"/>
                    </a:ext>
                  </a:extLst>
                </a:gridCol>
              </a:tblGrid>
              <a:tr h="995565">
                <a:tc>
                  <a:txBody>
                    <a:bodyPr/>
                    <a:lstStyle/>
                    <a:p>
                      <a:r>
                        <a:rPr lang="en-US" dirty="0"/>
                        <a:t>S.no</a:t>
                      </a:r>
                    </a:p>
                  </a:txBody>
                  <a:tcPr/>
                </a:tc>
                <a:tc>
                  <a:txBody>
                    <a:bodyPr/>
                    <a:lstStyle/>
                    <a:p>
                      <a:r>
                        <a:rPr lang="en-US" dirty="0"/>
                        <a:t>Model Approaches</a:t>
                      </a:r>
                    </a:p>
                  </a:txBody>
                  <a:tcPr/>
                </a:tc>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F1-Score(%)</a:t>
                      </a:r>
                    </a:p>
                  </a:txBody>
                  <a:tcPr/>
                </a:tc>
                <a:extLst>
                  <a:ext uri="{0D108BD9-81ED-4DB2-BD59-A6C34878D82A}">
                    <a16:rowId xmlns:a16="http://schemas.microsoft.com/office/drawing/2014/main" val="3956864311"/>
                  </a:ext>
                </a:extLst>
              </a:tr>
              <a:tr h="722849">
                <a:tc>
                  <a:txBody>
                    <a:bodyPr/>
                    <a:lstStyle/>
                    <a:p>
                      <a:r>
                        <a:rPr lang="en-US" dirty="0"/>
                        <a:t>1.</a:t>
                      </a:r>
                    </a:p>
                  </a:txBody>
                  <a:tcPr/>
                </a:tc>
                <a:tc>
                  <a:txBody>
                    <a:bodyPr/>
                    <a:lstStyle/>
                    <a:p>
                      <a:r>
                        <a:rPr lang="en-US" dirty="0"/>
                        <a:t>CNN2D</a:t>
                      </a:r>
                    </a:p>
                  </a:txBody>
                  <a:tcPr/>
                </a:tc>
                <a:tc>
                  <a:txBody>
                    <a:bodyPr/>
                    <a:lstStyle/>
                    <a:p>
                      <a:r>
                        <a:rPr lang="en-US" dirty="0"/>
                        <a:t>90%</a:t>
                      </a:r>
                    </a:p>
                  </a:txBody>
                  <a:tcPr/>
                </a:tc>
                <a:tc>
                  <a:txBody>
                    <a:bodyPr/>
                    <a:lstStyle/>
                    <a:p>
                      <a:r>
                        <a:rPr lang="en-US" sz="1800" b="0" i="0" kern="1200" dirty="0">
                          <a:solidFill>
                            <a:schemeClr val="dk1"/>
                          </a:solidFill>
                          <a:effectLst/>
                          <a:latin typeface="+mn-lt"/>
                          <a:ea typeface="+mn-ea"/>
                          <a:cs typeface="+mn-cs"/>
                        </a:rPr>
                        <a:t>93.4%</a:t>
                      </a:r>
                      <a:endParaRPr lang="en-US" dirty="0"/>
                    </a:p>
                  </a:txBody>
                  <a:tcPr/>
                </a:tc>
                <a:tc>
                  <a:txBody>
                    <a:bodyPr/>
                    <a:lstStyle/>
                    <a:p>
                      <a:r>
                        <a:rPr lang="en-US" sz="1800" b="0" i="0" kern="1200" dirty="0">
                          <a:solidFill>
                            <a:schemeClr val="dk1"/>
                          </a:solidFill>
                          <a:effectLst/>
                          <a:latin typeface="+mn-lt"/>
                          <a:ea typeface="+mn-ea"/>
                          <a:cs typeface="+mn-cs"/>
                        </a:rPr>
                        <a:t>95.1%</a:t>
                      </a:r>
                      <a:endParaRPr lang="en-US" dirty="0"/>
                    </a:p>
                  </a:txBody>
                  <a:tcPr/>
                </a:tc>
                <a:tc>
                  <a:txBody>
                    <a:bodyPr/>
                    <a:lstStyle/>
                    <a:p>
                      <a:r>
                        <a:rPr lang="en-US" sz="1800" b="0" i="0" kern="1200" dirty="0">
                          <a:solidFill>
                            <a:schemeClr val="dk1"/>
                          </a:solidFill>
                          <a:effectLst/>
                          <a:latin typeface="+mn-lt"/>
                          <a:ea typeface="+mn-ea"/>
                          <a:cs typeface="+mn-cs"/>
                        </a:rPr>
                        <a:t>94.2%</a:t>
                      </a:r>
                      <a:endParaRPr lang="en-US" dirty="0"/>
                    </a:p>
                  </a:txBody>
                  <a:tcPr/>
                </a:tc>
                <a:extLst>
                  <a:ext uri="{0D108BD9-81ED-4DB2-BD59-A6C34878D82A}">
                    <a16:rowId xmlns:a16="http://schemas.microsoft.com/office/drawing/2014/main" val="1019138466"/>
                  </a:ext>
                </a:extLst>
              </a:tr>
              <a:tr h="722849">
                <a:tc>
                  <a:txBody>
                    <a:bodyPr/>
                    <a:lstStyle/>
                    <a:p>
                      <a:r>
                        <a:rPr lang="en-US" dirty="0"/>
                        <a:t>2.</a:t>
                      </a:r>
                    </a:p>
                  </a:txBody>
                  <a:tcPr/>
                </a:tc>
                <a:tc>
                  <a:txBody>
                    <a:bodyPr/>
                    <a:lstStyle/>
                    <a:p>
                      <a:r>
                        <a:rPr lang="en-US" dirty="0"/>
                        <a:t>VGG16</a:t>
                      </a:r>
                    </a:p>
                  </a:txBody>
                  <a:tcPr/>
                </a:tc>
                <a:tc>
                  <a:txBody>
                    <a:bodyPr/>
                    <a:lstStyle/>
                    <a:p>
                      <a:r>
                        <a:rPr lang="en-US" dirty="0"/>
                        <a:t>88.48%</a:t>
                      </a:r>
                    </a:p>
                  </a:txBody>
                  <a:tcPr/>
                </a:tc>
                <a:tc>
                  <a:txBody>
                    <a:bodyPr/>
                    <a:lstStyle/>
                    <a:p>
                      <a:r>
                        <a:rPr lang="en-US" dirty="0"/>
                        <a:t>92.0%</a:t>
                      </a:r>
                    </a:p>
                  </a:txBody>
                  <a:tcPr/>
                </a:tc>
                <a:tc>
                  <a:txBody>
                    <a:bodyPr/>
                    <a:lstStyle/>
                    <a:p>
                      <a:r>
                        <a:rPr lang="en-US" dirty="0"/>
                        <a:t>93.8%</a:t>
                      </a:r>
                    </a:p>
                  </a:txBody>
                  <a:tcPr/>
                </a:tc>
                <a:tc>
                  <a:txBody>
                    <a:bodyPr/>
                    <a:lstStyle/>
                    <a:p>
                      <a:r>
                        <a:rPr lang="en-US" dirty="0"/>
                        <a:t>92.9%</a:t>
                      </a:r>
                    </a:p>
                  </a:txBody>
                  <a:tcPr/>
                </a:tc>
                <a:extLst>
                  <a:ext uri="{0D108BD9-81ED-4DB2-BD59-A6C34878D82A}">
                    <a16:rowId xmlns:a16="http://schemas.microsoft.com/office/drawing/2014/main" val="554530963"/>
                  </a:ext>
                </a:extLst>
              </a:tr>
            </a:tbl>
          </a:graphicData>
        </a:graphic>
      </p:graphicFrame>
    </p:spTree>
    <p:extLst>
      <p:ext uri="{BB962C8B-B14F-4D97-AF65-F5344CB8AC3E}">
        <p14:creationId xmlns:p14="http://schemas.microsoft.com/office/powerpoint/2010/main" val="374156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FA495-AF3F-F3BB-AB75-2566195819FE}"/>
              </a:ext>
            </a:extLst>
          </p:cNvPr>
          <p:cNvSpPr>
            <a:spLocks noGrp="1"/>
          </p:cNvSpPr>
          <p:nvPr>
            <p:ph type="title"/>
          </p:nvPr>
        </p:nvSpPr>
        <p:spPr/>
        <p:txBody>
          <a:bodyPr/>
          <a:lstStyle/>
          <a:p>
            <a:r>
              <a:rPr lang="en-US" b="1" dirty="0"/>
              <a:t>Model Accuracy Vs Loss</a:t>
            </a:r>
          </a:p>
        </p:txBody>
      </p:sp>
      <p:pic>
        <p:nvPicPr>
          <p:cNvPr id="5" name="Content Placeholder 4">
            <a:extLst>
              <a:ext uri="{FF2B5EF4-FFF2-40B4-BE49-F238E27FC236}">
                <a16:creationId xmlns:a16="http://schemas.microsoft.com/office/drawing/2014/main" id="{0E0A1728-B98F-BCCB-2AAC-3110BBBDBD24}"/>
              </a:ext>
            </a:extLst>
          </p:cNvPr>
          <p:cNvPicPr>
            <a:picLocks noGrp="1" noChangeAspect="1"/>
          </p:cNvPicPr>
          <p:nvPr>
            <p:ph idx="1"/>
          </p:nvPr>
        </p:nvPicPr>
        <p:blipFill rotWithShape="1">
          <a:blip r:embed="rId2"/>
          <a:srcRect l="4094"/>
          <a:stretch/>
        </p:blipFill>
        <p:spPr>
          <a:xfrm>
            <a:off x="1417983" y="1825625"/>
            <a:ext cx="9003110" cy="4351338"/>
          </a:xfrm>
        </p:spPr>
      </p:pic>
    </p:spTree>
    <p:extLst>
      <p:ext uri="{BB962C8B-B14F-4D97-AF65-F5344CB8AC3E}">
        <p14:creationId xmlns:p14="http://schemas.microsoft.com/office/powerpoint/2010/main" val="18061445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FA495-AF3F-F3BB-AB75-2566195819FE}"/>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2B7D4E8D-FC73-DB6A-5641-0311CA110CEC}"/>
              </a:ext>
            </a:extLst>
          </p:cNvPr>
          <p:cNvPicPr>
            <a:picLocks noGrp="1" noChangeAspect="1"/>
          </p:cNvPicPr>
          <p:nvPr>
            <p:ph idx="1"/>
          </p:nvPr>
        </p:nvPicPr>
        <p:blipFill rotWithShape="1">
          <a:blip r:embed="rId2"/>
          <a:srcRect l="3196"/>
          <a:stretch/>
        </p:blipFill>
        <p:spPr>
          <a:xfrm>
            <a:off x="2146852" y="1825625"/>
            <a:ext cx="8167918" cy="4351338"/>
          </a:xfrm>
        </p:spPr>
      </p:pic>
    </p:spTree>
    <p:extLst>
      <p:ext uri="{BB962C8B-B14F-4D97-AF65-F5344CB8AC3E}">
        <p14:creationId xmlns:p14="http://schemas.microsoft.com/office/powerpoint/2010/main" val="2070878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FA495-AF3F-F3BB-AB75-2566195819FE}"/>
              </a:ext>
            </a:extLst>
          </p:cNvPr>
          <p:cNvSpPr>
            <a:spLocks noGrp="1"/>
          </p:cNvSpPr>
          <p:nvPr>
            <p:ph type="title"/>
          </p:nvPr>
        </p:nvSpPr>
        <p:spPr/>
        <p:txBody>
          <a:bodyPr/>
          <a:lstStyle/>
          <a:p>
            <a:r>
              <a:rPr lang="en-US" b="1" dirty="0"/>
              <a:t>References</a:t>
            </a:r>
            <a:r>
              <a:rPr lang="en-US" dirty="0"/>
              <a:t>:</a:t>
            </a:r>
          </a:p>
        </p:txBody>
      </p:sp>
      <p:sp>
        <p:nvSpPr>
          <p:cNvPr id="3" name="Content Placeholder 2">
            <a:extLst>
              <a:ext uri="{FF2B5EF4-FFF2-40B4-BE49-F238E27FC236}">
                <a16:creationId xmlns:a16="http://schemas.microsoft.com/office/drawing/2014/main" id="{1B96FB35-7F0B-F972-3903-F6E615F6D82B}"/>
              </a:ext>
            </a:extLst>
          </p:cNvPr>
          <p:cNvSpPr>
            <a:spLocks noGrp="1"/>
          </p:cNvSpPr>
          <p:nvPr>
            <p:ph idx="1"/>
          </p:nvPr>
        </p:nvSpPr>
        <p:spPr/>
        <p:txBody>
          <a:bodyPr/>
          <a:lstStyle/>
          <a:p>
            <a:pPr marL="0" indent="0">
              <a:buNone/>
            </a:pPr>
            <a:r>
              <a:rPr lang="en-US" dirty="0"/>
              <a:t>[1] Deng, Pan., </a:t>
            </a:r>
            <a:r>
              <a:rPr lang="en-US" dirty="0" err="1"/>
              <a:t>Lixian</a:t>
            </a:r>
            <a:r>
              <a:rPr lang="en-US" dirty="0"/>
              <a:t>, Sun., Rui, Wang., Xingjian, Zhang., Richard, O., Sinnott. (2020). Deepfake Detection through Deep Learning.  134-143. 10.1109/BDCAT50828.2020.00001</a:t>
            </a:r>
          </a:p>
          <a:p>
            <a:pPr marL="0" indent="0">
              <a:buNone/>
            </a:pPr>
            <a:r>
              <a:rPr lang="en-US" dirty="0"/>
              <a:t>[2] </a:t>
            </a:r>
            <a:r>
              <a:rPr lang="en-US" dirty="0" err="1"/>
              <a:t>Nimitt</a:t>
            </a:r>
            <a:r>
              <a:rPr lang="en-US" dirty="0"/>
              <a:t>, Patel., </a:t>
            </a:r>
            <a:r>
              <a:rPr lang="en-US" dirty="0" err="1"/>
              <a:t>Niket</a:t>
            </a:r>
            <a:r>
              <a:rPr lang="en-US" dirty="0"/>
              <a:t>, Jethwa., Chirag, V, Mali., Jyoti, </a:t>
            </a:r>
            <a:r>
              <a:rPr lang="en-US" dirty="0" err="1"/>
              <a:t>Deone</a:t>
            </a:r>
            <a:r>
              <a:rPr lang="en-US" dirty="0"/>
              <a:t>. (2022). Deepfake Video Detection using Neural Networks. ITM web of conferences, 44, 03024-03024. 10.1051/</a:t>
            </a:r>
            <a:r>
              <a:rPr lang="en-US" dirty="0" err="1"/>
              <a:t>itmconf</a:t>
            </a:r>
            <a:r>
              <a:rPr lang="en-US" dirty="0"/>
              <a:t>/20224403024</a:t>
            </a:r>
          </a:p>
          <a:p>
            <a:pPr marL="0" indent="0">
              <a:buNone/>
            </a:pPr>
            <a:r>
              <a:rPr lang="en-US" dirty="0"/>
              <a:t>[3] </a:t>
            </a:r>
            <a:r>
              <a:rPr lang="en-US" dirty="0" err="1"/>
              <a:t>Siwei</a:t>
            </a:r>
            <a:r>
              <a:rPr lang="en-US" dirty="0"/>
              <a:t>, Lyu. (2022). </a:t>
            </a:r>
            <a:r>
              <a:rPr lang="en-US" dirty="0" err="1"/>
              <a:t>DeepFake</a:t>
            </a:r>
            <a:r>
              <a:rPr lang="en-US" dirty="0"/>
              <a:t> Detection.  313-331. 10.1007/978-981-16-7621-5_12</a:t>
            </a:r>
          </a:p>
          <a:p>
            <a:pPr marL="0" indent="0">
              <a:buNone/>
            </a:pPr>
            <a:r>
              <a:rPr lang="en-US" b="0" i="0" dirty="0">
                <a:solidFill>
                  <a:srgbClr val="000000"/>
                </a:solidFill>
                <a:effectLst/>
              </a:rPr>
              <a:t>[4] </a:t>
            </a:r>
            <a:r>
              <a:rPr lang="en-US" b="0" i="0" dirty="0" err="1">
                <a:solidFill>
                  <a:srgbClr val="000000"/>
                </a:solidFill>
                <a:effectLst/>
              </a:rPr>
              <a:t>Guarnera</a:t>
            </a:r>
            <a:r>
              <a:rPr lang="en-US" b="0" i="0" dirty="0">
                <a:solidFill>
                  <a:srgbClr val="000000"/>
                </a:solidFill>
                <a:effectLst/>
              </a:rPr>
              <a:t>, L., Giudice, O., &amp; </a:t>
            </a:r>
            <a:r>
              <a:rPr lang="en-US" b="0" i="0" dirty="0" err="1">
                <a:solidFill>
                  <a:srgbClr val="000000"/>
                </a:solidFill>
                <a:effectLst/>
              </a:rPr>
              <a:t>Battiato</a:t>
            </a:r>
            <a:r>
              <a:rPr lang="en-US" b="0" i="0" dirty="0">
                <a:solidFill>
                  <a:srgbClr val="000000"/>
                </a:solidFill>
                <a:effectLst/>
              </a:rPr>
              <a:t>, S. (2020). </a:t>
            </a:r>
            <a:r>
              <a:rPr lang="en-US" b="0" i="0" dirty="0" err="1">
                <a:solidFill>
                  <a:srgbClr val="000000"/>
                </a:solidFill>
                <a:effectLst/>
              </a:rPr>
              <a:t>DeepFake</a:t>
            </a:r>
            <a:r>
              <a:rPr lang="en-US" b="0" i="0" dirty="0">
                <a:solidFill>
                  <a:srgbClr val="000000"/>
                </a:solidFill>
                <a:effectLst/>
              </a:rPr>
              <a:t> Detection by Analyzing Convolutional Traces. </a:t>
            </a:r>
            <a:r>
              <a:rPr lang="en-US" b="0" i="0" dirty="0" err="1">
                <a:solidFill>
                  <a:srgbClr val="000000"/>
                </a:solidFill>
                <a:effectLst/>
              </a:rPr>
              <a:t>ArXiv</a:t>
            </a:r>
            <a:r>
              <a:rPr lang="en-US" b="0" i="0" dirty="0">
                <a:solidFill>
                  <a:srgbClr val="000000"/>
                </a:solidFill>
                <a:effectLst/>
              </a:rPr>
              <a:t>. /abs/2004.10448</a:t>
            </a:r>
          </a:p>
          <a:p>
            <a:pPr marL="0" indent="0">
              <a:buNone/>
            </a:pPr>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956440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FA495-AF3F-F3BB-AB75-2566195819FE}"/>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1B96FB35-7F0B-F972-3903-F6E615F6D82B}"/>
              </a:ext>
            </a:extLst>
          </p:cNvPr>
          <p:cNvSpPr>
            <a:spLocks noGrp="1"/>
          </p:cNvSpPr>
          <p:nvPr>
            <p:ph idx="1"/>
          </p:nvPr>
        </p:nvSpPr>
        <p:spPr/>
        <p:txBody>
          <a:bodyPr>
            <a:normAutofit lnSpcReduction="10000"/>
          </a:bodyPr>
          <a:lstStyle/>
          <a:p>
            <a:pPr marL="0" indent="0">
              <a:buNone/>
            </a:pPr>
            <a:r>
              <a:rPr lang="en-US" dirty="0">
                <a:solidFill>
                  <a:srgbClr val="000000"/>
                </a:solidFill>
              </a:rPr>
              <a:t>[5] </a:t>
            </a:r>
            <a:r>
              <a:rPr lang="en-US" b="0" i="0" dirty="0" err="1">
                <a:solidFill>
                  <a:srgbClr val="000000"/>
                </a:solidFill>
                <a:effectLst/>
              </a:rPr>
              <a:t>Dolhansky</a:t>
            </a:r>
            <a:r>
              <a:rPr lang="en-US" b="0" i="0" dirty="0">
                <a:solidFill>
                  <a:srgbClr val="000000"/>
                </a:solidFill>
                <a:effectLst/>
              </a:rPr>
              <a:t>, B., </a:t>
            </a:r>
            <a:r>
              <a:rPr lang="en-US" b="0" i="0" dirty="0" err="1">
                <a:solidFill>
                  <a:srgbClr val="000000"/>
                </a:solidFill>
                <a:effectLst/>
              </a:rPr>
              <a:t>Bitton</a:t>
            </a:r>
            <a:r>
              <a:rPr lang="en-US" b="0" i="0" dirty="0">
                <a:solidFill>
                  <a:srgbClr val="000000"/>
                </a:solidFill>
                <a:effectLst/>
              </a:rPr>
              <a:t>, J., </a:t>
            </a:r>
            <a:r>
              <a:rPr lang="en-US" b="0" i="0" dirty="0" err="1">
                <a:solidFill>
                  <a:srgbClr val="000000"/>
                </a:solidFill>
                <a:effectLst/>
              </a:rPr>
              <a:t>Pflaum</a:t>
            </a:r>
            <a:r>
              <a:rPr lang="en-US" b="0" i="0" dirty="0">
                <a:solidFill>
                  <a:srgbClr val="000000"/>
                </a:solidFill>
                <a:effectLst/>
              </a:rPr>
              <a:t>, B., Lu, J., Howes, R., Wang, M. and Ferrer, C.C., 2020. The deepfake detection challenge (</a:t>
            </a:r>
            <a:r>
              <a:rPr lang="en-US" b="0" i="0" dirty="0" err="1">
                <a:solidFill>
                  <a:srgbClr val="000000"/>
                </a:solidFill>
                <a:effectLst/>
              </a:rPr>
              <a:t>dfdc</a:t>
            </a:r>
            <a:r>
              <a:rPr lang="en-US" b="0" i="0" dirty="0">
                <a:solidFill>
                  <a:srgbClr val="000000"/>
                </a:solidFill>
                <a:effectLst/>
              </a:rPr>
              <a:t>) dataset. </a:t>
            </a:r>
            <a:r>
              <a:rPr lang="en-US" b="0" i="0" dirty="0" err="1">
                <a:solidFill>
                  <a:srgbClr val="000000"/>
                </a:solidFill>
                <a:effectLst/>
              </a:rPr>
              <a:t>arXiv</a:t>
            </a:r>
            <a:r>
              <a:rPr lang="en-US" b="0" i="0" dirty="0">
                <a:solidFill>
                  <a:srgbClr val="000000"/>
                </a:solidFill>
                <a:effectLst/>
              </a:rPr>
              <a:t> preprint arXiv:2006.07397.</a:t>
            </a:r>
          </a:p>
          <a:p>
            <a:pPr marL="0" indent="0">
              <a:buNone/>
            </a:pPr>
            <a:r>
              <a:rPr lang="en-US" dirty="0">
                <a:solidFill>
                  <a:srgbClr val="000000"/>
                </a:solidFill>
              </a:rPr>
              <a:t>[6] </a:t>
            </a:r>
            <a:r>
              <a:rPr lang="en-US" b="0" i="0" dirty="0" err="1">
                <a:solidFill>
                  <a:srgbClr val="000000"/>
                </a:solidFill>
                <a:effectLst/>
              </a:rPr>
              <a:t>Taeb</a:t>
            </a:r>
            <a:r>
              <a:rPr lang="en-US" b="0" i="0" dirty="0">
                <a:solidFill>
                  <a:srgbClr val="000000"/>
                </a:solidFill>
                <a:effectLst/>
              </a:rPr>
              <a:t> M, Chi H. Comparison of Deepfake Detection Techniques through Deep Learning. Journal of Cybersecurity and Privacy. 2022; 2(1):89-106. </a:t>
            </a:r>
            <a:r>
              <a:rPr lang="en-US" b="0" i="0" dirty="0">
                <a:solidFill>
                  <a:srgbClr val="000000"/>
                </a:solidFill>
                <a:effectLst/>
                <a:hlinkClick r:id="rId2"/>
              </a:rPr>
              <a:t>https://doi.org/10.3390/jcp2010007</a:t>
            </a:r>
            <a:endParaRPr lang="en-US" dirty="0">
              <a:solidFill>
                <a:srgbClr val="000000"/>
              </a:solidFill>
            </a:endParaRPr>
          </a:p>
          <a:p>
            <a:pPr marL="0" indent="0">
              <a:buNone/>
            </a:pPr>
            <a:r>
              <a:rPr lang="en-US" dirty="0">
                <a:solidFill>
                  <a:srgbClr val="000000"/>
                </a:solidFill>
              </a:rPr>
              <a:t>[7] </a:t>
            </a:r>
            <a:r>
              <a:rPr lang="en-US" b="0" i="0" dirty="0">
                <a:solidFill>
                  <a:srgbClr val="000000"/>
                </a:solidFill>
                <a:effectLst/>
              </a:rPr>
              <a:t>Prasad, D. V., Harsha, M., Krishna, N. N., Sanjay, T. C., &amp; Kiran, Y. C. (2022). Comparative study on Deepfake Detection Methods. International Journal of Advanced Research in Computer and Communication Engineering, 11(6), 606. DOI: 10.17148/IJARCCE.2022.116113.</a:t>
            </a:r>
            <a:endParaRPr lang="en-US" dirty="0"/>
          </a:p>
        </p:txBody>
      </p:sp>
    </p:spTree>
    <p:extLst>
      <p:ext uri="{BB962C8B-B14F-4D97-AF65-F5344CB8AC3E}">
        <p14:creationId xmlns:p14="http://schemas.microsoft.com/office/powerpoint/2010/main" val="42485354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AA37A7-2C3D-279F-F0C6-C2CF5724A6F1}"/>
              </a:ext>
            </a:extLst>
          </p:cNvPr>
          <p:cNvSpPr>
            <a:spLocks noGrp="1"/>
          </p:cNvSpPr>
          <p:nvPr>
            <p:ph type="title"/>
          </p:nvPr>
        </p:nvSpPr>
        <p:spPr>
          <a:xfrm>
            <a:off x="677779" y="2766218"/>
            <a:ext cx="10515600" cy="1325563"/>
          </a:xfrm>
        </p:spPr>
        <p:txBody>
          <a:bodyPr>
            <a:normAutofit fontScale="90000"/>
          </a:bodyPr>
          <a:lstStyle/>
          <a:p>
            <a:pPr algn="ctr"/>
            <a:r>
              <a:rPr lang="en-US" sz="9600" b="1" dirty="0"/>
              <a:t>Thank You</a:t>
            </a:r>
          </a:p>
        </p:txBody>
      </p:sp>
    </p:spTree>
    <p:extLst>
      <p:ext uri="{BB962C8B-B14F-4D97-AF65-F5344CB8AC3E}">
        <p14:creationId xmlns:p14="http://schemas.microsoft.com/office/powerpoint/2010/main" val="21693156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123</TotalTime>
  <Words>397</Words>
  <Application>Microsoft Office PowerPoint</Application>
  <PresentationFormat>Widescreen</PresentationFormat>
  <Paragraphs>38</Paragraphs>
  <Slides>8</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Deepfake Detection</vt:lpstr>
      <vt:lpstr>Dataset Exploration</vt:lpstr>
      <vt:lpstr>Implementation Results:</vt:lpstr>
      <vt:lpstr>Model Accuracy Vs Loss</vt:lpstr>
      <vt:lpstr>PowerPoint Presentation</vt:lpstr>
      <vt:lpstr>References: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Deepfake Detection</dc:title>
  <dc:creator>Sahiti Lakkoju</dc:creator>
  <cp:lastModifiedBy>Sahiti Lakkoju</cp:lastModifiedBy>
  <cp:revision>5</cp:revision>
  <dcterms:created xsi:type="dcterms:W3CDTF">2023-11-13T06:27:48Z</dcterms:created>
  <dcterms:modified xsi:type="dcterms:W3CDTF">2023-11-14T07:54:18Z</dcterms:modified>
</cp:coreProperties>
</file>

<file path=docProps/thumbnail.jpeg>
</file>